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424" r:id="rId3"/>
    <p:sldId id="425" r:id="rId4"/>
    <p:sldId id="421" r:id="rId5"/>
    <p:sldId id="272" r:id="rId6"/>
    <p:sldId id="273" r:id="rId7"/>
    <p:sldId id="399" r:id="rId8"/>
    <p:sldId id="274" r:id="rId9"/>
    <p:sldId id="275" r:id="rId10"/>
    <p:sldId id="277" r:id="rId11"/>
    <p:sldId id="281" r:id="rId12"/>
    <p:sldId id="282" r:id="rId13"/>
    <p:sldId id="287" r:id="rId14"/>
    <p:sldId id="288" r:id="rId15"/>
    <p:sldId id="331" r:id="rId16"/>
    <p:sldId id="290" r:id="rId17"/>
    <p:sldId id="291" r:id="rId18"/>
    <p:sldId id="292" r:id="rId19"/>
    <p:sldId id="294" r:id="rId20"/>
    <p:sldId id="364" r:id="rId21"/>
    <p:sldId id="365" r:id="rId22"/>
    <p:sldId id="366" r:id="rId23"/>
    <p:sldId id="367" r:id="rId24"/>
    <p:sldId id="368" r:id="rId25"/>
    <p:sldId id="369" r:id="rId26"/>
    <p:sldId id="333" r:id="rId27"/>
    <p:sldId id="334" r:id="rId28"/>
    <p:sldId id="400" r:id="rId29"/>
    <p:sldId id="338" r:id="rId30"/>
    <p:sldId id="339" r:id="rId31"/>
    <p:sldId id="344" r:id="rId32"/>
    <p:sldId id="345" r:id="rId33"/>
    <p:sldId id="346" r:id="rId34"/>
    <p:sldId id="431" r:id="rId35"/>
    <p:sldId id="432" r:id="rId36"/>
    <p:sldId id="434" r:id="rId37"/>
    <p:sldId id="433" r:id="rId38"/>
    <p:sldId id="43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70AC-529E-48B1-9FAD-EB1ECB69BA5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F1421-E2A2-4BB6-BDD7-B84079F19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EA7BA98C-1E17-0F14-C29E-3CCB588293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397F56CC-4354-E887-8312-501C9F08D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1F3EDBD0-A0FD-3D6A-395E-8CD6E65F2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F3813-E486-4EBF-B994-10716AF4010B}" type="slidenum">
              <a:rPr kumimoji="0" lang="en-I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8FB6-1B8B-1AAC-E19E-D9691612E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5F77F-5920-F5A2-6EC7-AC2FFD89F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31A2-FE91-294E-9CF2-456F5858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02DE3-EB72-7D00-8C1C-CCECC85E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71594-208F-30F3-2AF3-47687BFF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8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98BA-1391-390E-5BDF-BCCA77B5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FE2C5-49DC-B629-0C4A-B689BDCFC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B0C4C-DA01-AC74-786C-07DC8017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CC01D-CCE3-BCBC-581E-20C6474E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04410-9063-689D-A26C-B3CCF89E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AEF4C-9EEF-D8C7-AAFD-B32298383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7BC17-2384-E6A9-45F2-50BA2A2C8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7DB49-5A36-B019-CFFA-8F98D352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479D1-9393-16D7-CF76-29A55A27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5B27A-4ACD-2A3B-BCDE-32709539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3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99F1704B-0AFC-95B4-3406-472399148F65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4C2982-E2F8-9068-0E2D-72D7A8FC5F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E7C86C-14B9-C489-871E-0668343A19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CD5C31-704B-4928-BA3A-8AECAC927A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067C142-1F32-F43A-D58C-4C007D5C241A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33A8-5A11-4B39-A179-02A0FB218CB9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34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696C9A-0AEF-4E5A-28D1-259E80C32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4434-6EDA-4B4E-966C-F07E51A4DFE2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121995-057C-D1D1-83BA-6DB4FECF9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21F25-DEFA-A036-665E-1D0DEE189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EFAEE-012F-4BA6-B94E-9B02974DC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42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86545-7175-0345-9449-A325D7FB2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47D3D-81BD-4B54-B8AB-E01873CD5C80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461D84-514D-7E75-9471-23A992EFC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78EA19-F33D-CB0D-58A3-1EBD01484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250E4-D132-42C1-AFA4-2851B27EC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5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3B0D0-AD6E-DCE2-2EA9-9A108A4FD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3E49-B5F1-48A7-A44F-207E4B7A29CC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9C918-0656-AB21-17B8-30103B311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2C63F-3BBF-FD24-0BD9-F398D1876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85C01-5DF8-418D-AADA-3B9B21D1B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15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5F0F81-3679-CA55-8B86-C11D745BF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0299-6CF9-4F43-B375-6C986413844B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246DED-EF58-0C69-E560-F7DF7AB95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31E54E-D9E4-463F-6789-EA23E00E3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4BED4-4BD7-4C78-92FB-61B039BF0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84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439C76-B0A7-ED38-7FA5-5F706CB8B7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84CB6-B195-462A-AC61-3288216909F4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C8D423-A835-7219-D127-CD572E4C8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A8B6A3-73C1-8201-75BA-019CF73B6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6D7CF-5B86-45A6-8FA3-DB18BCA0C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854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E54CA9-12A1-1014-6C17-D4F0504A3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D8C6E-D159-458B-A242-896CB94FE43B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891791-6246-B837-55C8-1AACD7212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87E55E-35F6-64F0-C2C9-C43FCCBD7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CD7CB-EE72-4B6A-931F-086943922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691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C979D-4DB1-4129-BDC5-A3F53282D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C1641-8D92-4258-9473-979A96E616CB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B654B-004E-75CF-7460-611B31A44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92D2F-38B6-1F37-982B-E206C4711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50AD2-6044-4CF1-85C8-0E75375D8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1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858D-AD9C-904B-42FC-998C303C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48809-4226-8D44-CF9F-91396F341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EB2CA-2410-2BBF-55EE-6EB1513D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BDE6B-5702-95CC-76CF-7EFE2F45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609AF-9E0A-AF3C-03FF-4266D540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90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3A217-7B92-A051-7A19-7DD8E8025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467D5-C55D-427C-B4BE-7134824CFA3A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5333E-E008-24DF-0429-9619711041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488A74-802E-69C3-F16E-5A5C853DD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FBF4E-0AA0-40AA-81AD-475335CDF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235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F7FA12-A3EA-8EB4-A928-A32F6E104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2C18C-D214-40B0-A1F3-829DD207ABEC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965B36-9295-CD77-2226-367173753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B43FD7-0221-B07B-3CBE-7578547AE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0423A-4052-4FBA-8C2C-AC7C78558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232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5B3585-4710-D045-E0EF-C976BA9FE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C70F-8D69-4D4D-A593-95C1A24503C8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281168-06EC-6EF0-AA4D-4F31E57D6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47A470-C2E2-F49E-7A71-9ADFE4D8E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283A1-AF9F-4635-9695-C0ED35DC1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14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242C-58A0-8FA2-002B-506CE478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7FE72-FC66-E78E-4A90-12167A68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FB716-A230-BFCA-2CFA-8C83B716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25455-D003-D95A-656B-2B432FC4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9EAE0-2BE2-049B-C85D-ECBE1732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9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E761-540B-0444-579C-4788084E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EC3AF-2909-AC2A-88AB-7672BACBD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5DF35-FBC7-9479-DC24-7E0199806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50F49-BA45-F027-7DFE-E6FC19AE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8344A-00A4-7A97-986A-0AB9ED59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C017D-31B5-8DE6-AD39-6E3D79E7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6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2366-EF95-9A9C-BB04-26665EB0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FB6E5-9727-0113-C4D3-5B5CEB309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FE99F-4CCE-F62E-2F46-49D37891B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D49AA-5782-F753-E1AB-E661776B1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921C3-9BDF-C999-8BFF-EFD15AC2D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E141C-3786-A3A7-94B0-A1007688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12A41-A1AB-7390-D630-5100EF00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7E31D-1867-F88A-CE64-E027EBA8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E26C-4D9A-9FC8-7088-D9587E3D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E17C6-3574-CA47-B3EB-48AE6B3A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A4CA2-2A3E-557E-2124-645ADF5B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83CE1-800F-CF72-5207-8081960A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8690E-B18E-0685-2C88-1B804F8C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C650A-77C2-A6A0-2164-650C4650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8A89F-49A8-1A7C-51D0-2F2FBD85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3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914F-D0AE-9E52-2C18-8ED0C628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779D4-AFE0-1660-FAAA-AED5A8B3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A12C1-2828-3DA3-E2F2-28FAE8F63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0546C-29B7-3480-7D68-5C92064D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F8DE-4147-F254-9DF4-9AB2482A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9479C-F04B-DAA9-70E1-6DC29E0D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C506E-C0EB-E53C-0128-6EE95AB3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D0214-03CA-F0FB-9EF5-26602395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A363F-BB3B-35FC-4B16-BE8A835EF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C519-FE69-FE79-ACF6-84CB038D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135A1-9C22-4981-02BF-89CF4589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CD2C6-55E6-AABA-FD41-4B9483CC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1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24252-1809-B998-3ECB-06CCDCDA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27C41-9335-4604-AAB0-FAEBDA2C9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5D9A1-B37C-0219-84E2-EA2400E22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1FA9E-0436-8393-4E0E-B6B60B9E6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A0DD5-D57A-20D9-02B8-C1AFB7B0F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0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4910A66C-EE24-B9D6-AE1E-D4C945834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C0DD7034-88FB-1F87-9D03-FCE0A0066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1C57104C-1188-4749-3AF9-EBC386EB8A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31D44670-B4FE-4224-ADA0-463D58DCF995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00A2B7E6-01F0-8804-AF83-B9641920C2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0" name="Rectangle 6">
            <a:extLst>
              <a:ext uri="{FF2B5EF4-FFF2-40B4-BE49-F238E27FC236}">
                <a16:creationId xmlns:a16="http://schemas.microsoft.com/office/drawing/2014/main" id="{F128ABBE-2C92-7823-9E25-B32DA782E5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C570C925-4F00-4E45-8229-1FFBEB460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2719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>
            <a:extLst>
              <a:ext uri="{FF2B5EF4-FFF2-40B4-BE49-F238E27FC236}">
                <a16:creationId xmlns:a16="http://schemas.microsoft.com/office/drawing/2014/main" id="{92AEDFAF-70BD-782C-7D42-C3A0BC18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1" y="1146176"/>
            <a:ext cx="7739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RUNGTA COLLEGE OF DENTAL SCIENCES &amp; RESEARCH </a:t>
            </a:r>
          </a:p>
        </p:txBody>
      </p:sp>
      <p:sp>
        <p:nvSpPr>
          <p:cNvPr id="3075" name="TextBox 3">
            <a:extLst>
              <a:ext uri="{FF2B5EF4-FFF2-40B4-BE49-F238E27FC236}">
                <a16:creationId xmlns:a16="http://schemas.microsoft.com/office/drawing/2014/main" id="{18AEE972-9893-E5B1-D899-6B326548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6" y="2747964"/>
            <a:ext cx="78914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TITLE OF THE TOPIC: </a:t>
            </a:r>
            <a:r>
              <a:rPr kumimoji="0" lang="en-US" sz="2800" b="1" i="0" u="none" strike="noStrike" kern="1200" cap="all" spc="0" normalizeH="0" baseline="0" noProof="0" dirty="0">
                <a:ln w="5000" cmpd="sng">
                  <a:solidFill>
                    <a:srgbClr val="4472C4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Composites</a:t>
            </a:r>
            <a:r>
              <a:rPr kumimoji="0" lang="en-US" sz="1600" b="1" i="0" u="none" strike="noStrike" kern="1200" cap="all" spc="0" normalizeH="0" baseline="0" noProof="0" dirty="0">
                <a:ln w="5000" cmpd="sng">
                  <a:solidFill>
                    <a:srgbClr val="4472C4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63000"/>
                        <a:satMod val="255000"/>
                      </a:srgbClr>
                    </a:gs>
                    <a:gs pos="9000">
                      <a:srgbClr val="4472C4">
                        <a:tint val="63000"/>
                        <a:satMod val="255000"/>
                      </a:srgbClr>
                    </a:gs>
                    <a:gs pos="53000">
                      <a:srgbClr val="4472C4">
                        <a:shade val="60000"/>
                        <a:satMod val="100000"/>
                      </a:srgbClr>
                    </a:gs>
                    <a:gs pos="90000">
                      <a:srgbClr val="4472C4">
                        <a:tint val="63000"/>
                        <a:satMod val="255000"/>
                      </a:srgbClr>
                    </a:gs>
                    <a:gs pos="100000">
                      <a:srgbClr val="4472C4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10D683A3-E83C-D0C1-495A-851D60D8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5345114"/>
            <a:ext cx="85455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DEPARTMENT OF CONSERVATIVE DENTISTRY AND ENDODONTICS </a:t>
            </a:r>
          </a:p>
        </p:txBody>
      </p:sp>
      <p:pic>
        <p:nvPicPr>
          <p:cNvPr id="3077" name="Picture 6">
            <a:extLst>
              <a:ext uri="{FF2B5EF4-FFF2-40B4-BE49-F238E27FC236}">
                <a16:creationId xmlns:a16="http://schemas.microsoft.com/office/drawing/2014/main" id="{B71D9F78-ACF1-5C97-AFAA-77CEA4A15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1524000" y="-19050"/>
            <a:ext cx="156368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Slide Number Placeholder 1">
            <a:extLst>
              <a:ext uri="{FF2B5EF4-FFF2-40B4-BE49-F238E27FC236}">
                <a16:creationId xmlns:a16="http://schemas.microsoft.com/office/drawing/2014/main" id="{AFBA7358-CCB0-2978-25EE-0C814056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FFE83-C04D-42AB-8CD8-ABA8A3DC58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2F32C78-89E9-A922-B114-905B14F685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4800"/>
            <a:ext cx="77724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D109AB"/>
                </a:solidFill>
              </a:rPr>
              <a:t>                </a:t>
            </a:r>
            <a:r>
              <a:rPr lang="en-US" b="1" dirty="0">
                <a:solidFill>
                  <a:srgbClr val="FF0000"/>
                </a:solidFill>
              </a:rPr>
              <a:t>FILLERS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860974D-4E83-FBE5-0324-ABADF1EAFBF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81200" y="1371600"/>
            <a:ext cx="82296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chemeClr val="bg1"/>
                </a:solidFill>
                <a:effectLst/>
              </a:rPr>
              <a:t>Filler particles </a:t>
            </a:r>
            <a:r>
              <a:rPr lang="en-US" altLang="en-US" sz="2800">
                <a:solidFill>
                  <a:srgbClr val="FF0000"/>
                </a:solidFill>
                <a:effectLst/>
              </a:rPr>
              <a:t>provide dimensional stability </a:t>
            </a:r>
            <a:r>
              <a:rPr lang="en-US" altLang="en-US" sz="2800">
                <a:solidFill>
                  <a:schemeClr val="bg1"/>
                </a:solidFill>
                <a:effectLst/>
              </a:rPr>
              <a:t>to the soft resin matrix.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chemeClr val="bg1"/>
                </a:solidFill>
                <a:effectLst/>
              </a:rPr>
              <a:t>The filler particles used in composite resins vary in size from less than 0.04micron to 100 micron.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chemeClr val="bg1"/>
                </a:solidFill>
                <a:effectLst/>
              </a:rPr>
              <a:t>filler particles </a:t>
            </a:r>
            <a:r>
              <a:rPr lang="en-US" altLang="en-US" sz="2800">
                <a:solidFill>
                  <a:srgbClr val="FF0000"/>
                </a:solidFill>
                <a:effectLst/>
              </a:rPr>
              <a:t>reduce polymerization shrinkage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chemeClr val="bg1"/>
                </a:solidFill>
                <a:effectLst/>
              </a:rPr>
              <a:t>Decrease the coefficient of thermal expansion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  <a:effectLst/>
              </a:rPr>
              <a:t>Increase hardness.</a:t>
            </a:r>
            <a:r>
              <a:rPr lang="en-US" altLang="en-US" sz="2800"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2C2F187-A2FD-B804-4BAA-05709F143E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-76200"/>
            <a:ext cx="8229600" cy="13843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Common filler particles are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54CFB0F-38B9-9B36-E0B1-37A0316CD0E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812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solidFill>
                  <a:schemeClr val="bg1"/>
                </a:solidFill>
                <a:effectLst/>
              </a:rPr>
              <a:t>Crystalline quartz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err="1">
                <a:solidFill>
                  <a:schemeClr val="bg1"/>
                </a:solidFill>
                <a:effectLst/>
              </a:rPr>
              <a:t>Pyrolytic</a:t>
            </a:r>
            <a:r>
              <a:rPr lang="en-US" sz="2800" dirty="0">
                <a:solidFill>
                  <a:schemeClr val="bg1"/>
                </a:solidFill>
                <a:effectLst/>
              </a:rPr>
              <a:t> silica or silica dioxide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solidFill>
                  <a:schemeClr val="bg1"/>
                </a:solidFill>
                <a:effectLst/>
              </a:rPr>
              <a:t>Glasses such as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lithium aluminum silicate ,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barium aluminum silicate 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strontium aluminum silicate.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solidFill>
                  <a:schemeClr val="bg1"/>
                </a:solidFill>
                <a:effectLst/>
              </a:rPr>
              <a:t>Other fillers like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Tricalcium</a:t>
            </a:r>
            <a:r>
              <a:rPr lang="en-US" sz="2800" dirty="0">
                <a:solidFill>
                  <a:schemeClr val="bg1"/>
                </a:solidFill>
                <a:effectLst/>
              </a:rPr>
              <a:t> Phosphate &amp; Zirconium dioxide are also used</a:t>
            </a:r>
            <a:r>
              <a:rPr lang="en-US" sz="2800" dirty="0">
                <a:effectLst/>
              </a:rPr>
              <a:t>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A587623-D372-ABA9-2749-930E7C7A94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77724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COUPLING AGENTS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30D9177-58C4-B869-B507-79F10BEB1BF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81200" y="1447800"/>
            <a:ext cx="82296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To bind filler particles to the resin matrix, coupling agents are used.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Coupling agent provide flexibility.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Help to transfer the stresses. provide hydrolytic stability by preventing water absorption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A properly applied coupling agent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/>
              </a:rPr>
              <a:t>can</a:t>
            </a:r>
            <a:r>
              <a:rPr lang="en-US" sz="2400" dirty="0">
                <a:solidFill>
                  <a:srgbClr val="FF0000"/>
                </a:solidFill>
                <a:effectLst/>
              </a:rPr>
              <a:t> impart improved physical and mechanical properties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E437959-4C00-C44E-F23A-41E2422A968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05000" y="457200"/>
            <a:ext cx="8305800" cy="5105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Commonly used coupling agent are Organic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silanes</a:t>
            </a:r>
            <a:r>
              <a:rPr lang="en-US" sz="2400" dirty="0">
                <a:solidFill>
                  <a:schemeClr val="bg1"/>
                </a:solidFill>
                <a:effectLst/>
              </a:rPr>
              <a:t> such as </a:t>
            </a:r>
            <a:r>
              <a:rPr lang="en-US" sz="2400" dirty="0">
                <a:solidFill>
                  <a:schemeClr val="bg1"/>
                </a:solidFill>
                <a:effectLst/>
                <a:cs typeface="Times New Roman" pitchFamily="18" charset="0"/>
              </a:rPr>
              <a:t>3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effectLst/>
              </a:rPr>
              <a:t>methoxy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/>
              </a:rPr>
              <a:t> propyl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effectLst/>
              </a:rPr>
              <a:t>trimethoxy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effectLst/>
              </a:rPr>
              <a:t>silane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Inhibit leaching by penetrating along the filler resin interface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Proper coupling by means of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organosilanes</a:t>
            </a:r>
            <a:r>
              <a:rPr lang="en-US" sz="2400" dirty="0">
                <a:solidFill>
                  <a:schemeClr val="bg1"/>
                </a:solidFill>
                <a:effectLst/>
              </a:rPr>
              <a:t> is important for clinical performance of composites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E8DF681-BDF9-A4A0-C76F-31F3BA46FC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0"/>
            <a:ext cx="7772400" cy="9144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0000"/>
                </a:solidFill>
              </a:rPr>
              <a:t>Colouring</a:t>
            </a:r>
            <a:r>
              <a:rPr lang="en-US" b="1" dirty="0">
                <a:solidFill>
                  <a:srgbClr val="FF0000"/>
                </a:solidFill>
              </a:rPr>
              <a:t> Agents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D79A45B-4D2B-C798-C267-501501FAA5F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09800" y="1066800"/>
            <a:ext cx="7772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effectLst/>
              </a:rPr>
              <a:t>Aluminium</a:t>
            </a:r>
            <a:r>
              <a:rPr lang="en-US" dirty="0">
                <a:solidFill>
                  <a:schemeClr val="bg1"/>
                </a:solidFill>
                <a:effectLst/>
              </a:rPr>
              <a:t> oxide &amp; Titanium dioxide in 0.001- 0.007 % by wt. are commonly used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Used to produce shade , translucency, &amp; opacity to simulate enamel &amp; dentin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Common shades range from yellow to gray</a:t>
            </a:r>
            <a:endParaRPr lang="en-IN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65288BF-2715-E90F-3A37-BA6DC1176C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800" dirty="0">
                <a:solidFill>
                  <a:srgbClr val="FF0000"/>
                </a:solidFill>
              </a:rPr>
              <a:t>Activator Initiator System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C786CCF-6BF5-A1CA-E3BB-2B79985E14E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828800" y="1447800"/>
            <a:ext cx="8305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The monomers polymerize by the </a:t>
            </a:r>
            <a:r>
              <a:rPr lang="en-US" u="sng" dirty="0">
                <a:solidFill>
                  <a:schemeClr val="bg1"/>
                </a:solidFill>
                <a:effectLst/>
              </a:rPr>
              <a:t>addition  polymerization reaction</a:t>
            </a:r>
            <a:r>
              <a:rPr lang="en-US" dirty="0">
                <a:solidFill>
                  <a:schemeClr val="bg1"/>
                </a:solidFill>
                <a:effectLst/>
              </a:rPr>
              <a:t> initiated by 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chemical activation or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 External energy activation (heat light or microwave).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A4CA8E3-879C-871D-DCE2-4036CEC549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FF0000"/>
                </a:solidFill>
              </a:rPr>
              <a:t>Inhibitors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F6E040A-0F9F-4B5A-7A29-72E34EE70E3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52600" y="1752600"/>
            <a:ext cx="8534400" cy="4343400"/>
          </a:xfrm>
        </p:spPr>
        <p:txBody>
          <a:bodyPr/>
          <a:lstStyle/>
          <a:p>
            <a:pPr eaLnBrk="1" hangingPunct="1">
              <a:defRPr/>
            </a:pPr>
            <a:endParaRPr lang="en-US" sz="3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3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</a:rPr>
              <a:t>They are added to the resin systems to minimize or prevent spontaneous or accidental polymerization of monomers.</a:t>
            </a:r>
          </a:p>
          <a:p>
            <a:pPr marL="0" indent="0" eaLnBrk="1" hangingPunct="1">
              <a:buNone/>
              <a:defRPr/>
            </a:pP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B92D412-048B-0AAD-3CBC-05E4FF02EBA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05000" y="381001"/>
            <a:ext cx="8229600" cy="6126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ffectLst/>
              </a:rPr>
              <a:t>This prevents chain propagation by terminating the reaction before the free radical is able to initiate polymerization.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ffectLst/>
              </a:rPr>
              <a:t>An inhibitor is </a:t>
            </a:r>
            <a:r>
              <a:rPr lang="en-US" altLang="en-US">
                <a:solidFill>
                  <a:srgbClr val="FF0000"/>
                </a:solidFill>
                <a:effectLst/>
              </a:rPr>
              <a:t>butylated hydroxytoluene </a:t>
            </a:r>
            <a:r>
              <a:rPr lang="en-US" altLang="en-US">
                <a:solidFill>
                  <a:schemeClr val="bg1"/>
                </a:solidFill>
                <a:effectLst/>
              </a:rPr>
              <a:t>(BHT)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ffectLst/>
              </a:rPr>
              <a:t>They ensure sufficient working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6E2DB7E-391C-D502-D5F1-45277953A8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Optical Modifiers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3AEF91A-EFB0-A5ED-C46C-CEF7FA48F1A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Shading is achieved by adding various pigments. 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Translucency and opacity are adjusted as necessary to simulate enamel and dentin.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F555420-F70C-8C2C-AC25-26BB232195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FF0000"/>
                </a:solidFill>
              </a:rPr>
              <a:t>CLASSIFICATION</a:t>
            </a:r>
          </a:p>
        </p:txBody>
      </p:sp>
      <p:sp>
        <p:nvSpPr>
          <p:cNvPr id="45059" name="Rectangle 6">
            <a:extLst>
              <a:ext uri="{FF2B5EF4-FFF2-40B4-BE49-F238E27FC236}">
                <a16:creationId xmlns:a16="http://schemas.microsoft.com/office/drawing/2014/main" id="{806424B7-AEF0-075D-E07A-F6FDC9C7528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BASED ON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FILLER PARTICLE SIZE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METHOD OF FILLER ADDITION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HANDLING CHARECTERISTICS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METHOD OF POLYMERISATION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5E0383-B16F-1B52-34EF-EF11B18B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1" y="781050"/>
            <a:ext cx="6945313" cy="827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A49E56-FFB1-0D7D-D6E1-1E4D7D5A25F6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2506663"/>
          <a:ext cx="9454222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520">
                <a:tc>
                  <a:txBody>
                    <a:bodyPr/>
                    <a:lstStyle/>
                    <a:p>
                      <a:r>
                        <a:rPr lang="en-US" sz="1400" dirty="0"/>
                        <a:t>Core areas* H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**</a:t>
                      </a:r>
                      <a:endParaRPr lang="en-US" sz="1400" dirty="0"/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Category #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513">
                <a:tc>
                  <a:txBody>
                    <a:bodyPr/>
                    <a:lstStyle/>
                    <a:p>
                      <a:r>
                        <a:rPr lang="en-US" sz="1400" dirty="0"/>
                        <a:t>Definition, indication, contraindication, composition, Classification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Cognitive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Must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847">
                <a:tc>
                  <a:txBody>
                    <a:bodyPr/>
                    <a:lstStyle/>
                    <a:p>
                      <a:r>
                        <a:rPr lang="en-US" sz="1400" dirty="0"/>
                        <a:t>Cavity preparation, clinical procedure, bonding agent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Psychomotor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Nice to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20">
                <a:tc>
                  <a:txBody>
                    <a:bodyPr/>
                    <a:lstStyle/>
                    <a:p>
                      <a:r>
                        <a:rPr lang="en-US" sz="1400" dirty="0"/>
                        <a:t>Methods of polymerization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Affective 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Desire to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1" name="TextBox 2">
            <a:extLst>
              <a:ext uri="{FF2B5EF4-FFF2-40B4-BE49-F238E27FC236}">
                <a16:creationId xmlns:a16="http://schemas.microsoft.com/office/drawing/2014/main" id="{7A57D357-5A21-9823-D167-32EA60E95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5176839"/>
            <a:ext cx="62150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*Subtopic of importance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**  Cognitive, Psychomotor   or Affective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# Must know , Nice to know  &amp; Desire to know </a:t>
            </a:r>
          </a:p>
        </p:txBody>
      </p:sp>
      <p:sp>
        <p:nvSpPr>
          <p:cNvPr id="4122" name="Rectangle 3">
            <a:extLst>
              <a:ext uri="{FF2B5EF4-FFF2-40B4-BE49-F238E27FC236}">
                <a16:creationId xmlns:a16="http://schemas.microsoft.com/office/drawing/2014/main" id="{37056120-C0C1-48C5-5863-56AC81734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2078039"/>
            <a:ext cx="734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end of this presentation the learner is expected to know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23" name="Slide Number Placeholder 4">
            <a:extLst>
              <a:ext uri="{FF2B5EF4-FFF2-40B4-BE49-F238E27FC236}">
                <a16:creationId xmlns:a16="http://schemas.microsoft.com/office/drawing/2014/main" id="{6D6843DF-D02A-65A2-B8C9-0A352D4C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4E8FB-6E6A-4352-88F5-DD422851C49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D23AB934-5D2F-8BA1-092A-E154F4C936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800" b="1" u="sng" dirty="0">
                <a:solidFill>
                  <a:srgbClr val="FF0000"/>
                </a:solidFill>
                <a:latin typeface="Technical" pitchFamily="66" charset="0"/>
              </a:rPr>
              <a:t>FILLER PARTICLE SIZE</a:t>
            </a:r>
            <a:br>
              <a:rPr lang="en-US" sz="3800" dirty="0">
                <a:solidFill>
                  <a:srgbClr val="FF0000"/>
                </a:solidFill>
              </a:rPr>
            </a:br>
            <a:endParaRPr lang="en-US" sz="3800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AC3B78D0-FB4E-0EDC-0A49-45D98E058412}"/>
              </a:ext>
            </a:extLst>
          </p:cNvPr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1752600" y="1219200"/>
          <a:ext cx="8561388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533333" imgH="1095528" progId="MSPhotoEd.3">
                  <p:embed/>
                </p:oleObj>
              </mc:Choice>
              <mc:Fallback>
                <p:oleObj name="Photo Editor Photo" r:id="rId2" imgW="5533333" imgH="1095528" progId="MSPhotoEd.3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AC3B78D0-FB4E-0EDC-0A49-45D98E058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19200"/>
                        <a:ext cx="8561388" cy="480060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001C5DA-E78F-9ADD-B82F-EB0C297004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Filler size specification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3C35D41-0437-D9D7-0203-F4ABA76B0B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MACROFILL  10-100um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MIDIFILL      1-10um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MINIFILL      0.1-1um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MICROFILL   0.01- 0.1um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NANOFILL    0.005-0.01um</a:t>
            </a: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7BD9DBA5-4EF2-A552-EEE2-5AD19320C9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400" b="1" u="sng" dirty="0">
                <a:solidFill>
                  <a:srgbClr val="FF0000"/>
                </a:solidFill>
                <a:latin typeface="Technical" pitchFamily="66" charset="0"/>
              </a:rPr>
              <a:t>METHOD OF  FILLER   ADDITION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6529C70D-ED51-FF2F-07E7-A0DAF71C096D}"/>
              </a:ext>
            </a:extLst>
          </p:cNvPr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1905000" y="1600200"/>
          <a:ext cx="46482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362794" imgH="2381582" progId="MSPhotoEd.3">
                  <p:embed/>
                </p:oleObj>
              </mc:Choice>
              <mc:Fallback>
                <p:oleObj name="Photo Editor Photo" r:id="rId2" imgW="3362794" imgH="2381582" progId="MSPhotoEd.3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6529C70D-ED51-FF2F-07E7-A0DAF71C09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4648200" cy="480060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Rectangle 5">
            <a:extLst>
              <a:ext uri="{FF2B5EF4-FFF2-40B4-BE49-F238E27FC236}">
                <a16:creationId xmlns:a16="http://schemas.microsoft.com/office/drawing/2014/main" id="{4DFE96AB-0D66-6E04-8338-B735051A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828801"/>
            <a:ext cx="3505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99">
                    <a:lumMod val="75000"/>
                  </a:srgbClr>
                </a:solidFill>
                <a:latin typeface="Technical" pitchFamily="66" charset="0"/>
                <a:cs typeface="Arial" panose="020B0604020202020204" pitchFamily="34" charset="0"/>
              </a:rPr>
              <a:t>-HYBRIDS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99">
                  <a:lumMod val="75000"/>
                </a:srgbClr>
              </a:solidFill>
              <a:latin typeface="Technical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99">
                    <a:lumMod val="75000"/>
                  </a:srgbClr>
                </a:solidFill>
                <a:latin typeface="Technical" pitchFamily="66" charset="0"/>
                <a:cs typeface="Arial" panose="020B0604020202020204" pitchFamily="34" charset="0"/>
              </a:rPr>
              <a:t>-HETEROGENOUS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99">
                  <a:lumMod val="75000"/>
                </a:srgbClr>
              </a:solidFill>
              <a:latin typeface="Technical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99">
                    <a:lumMod val="75000"/>
                  </a:srgbClr>
                </a:solidFill>
                <a:latin typeface="Technical" pitchFamily="66" charset="0"/>
                <a:cs typeface="Arial" panose="020B0604020202020204" pitchFamily="34" charset="0"/>
              </a:rPr>
              <a:t>-FIBER     REINFORCED FILLER PARTICLE SIZE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  <a:defRPr/>
            </a:pPr>
            <a:endParaRPr lang="en-GB" sz="2800" dirty="0">
              <a:solidFill>
                <a:srgbClr val="000099">
                  <a:lumMod val="75000"/>
                </a:srgbClr>
              </a:solidFill>
              <a:latin typeface="Technical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82ADF4F-E767-3F73-B91E-3DCB5D955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400" b="1" u="sng" dirty="0">
                <a:solidFill>
                  <a:srgbClr val="FF0000"/>
                </a:solidFill>
                <a:latin typeface="Technical" pitchFamily="66" charset="0"/>
              </a:rPr>
              <a:t>HANDLING CHARACTERISTICS: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EAEA30A-92BA-CAE4-4285-0998FB6CD6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Swis721 Th BT" pitchFamily="34" charset="0"/>
              </a:rPr>
              <a:t>FLOWABLE COMSPOSITES.</a:t>
            </a:r>
          </a:p>
          <a:p>
            <a:pPr marL="0" indent="0" eaLnBrk="1" hangingPunct="1">
              <a:buNone/>
              <a:defRPr/>
            </a:pPr>
            <a:endParaRPr lang="en-US" sz="3000" dirty="0">
              <a:solidFill>
                <a:schemeClr val="bg1">
                  <a:lumMod val="75000"/>
                </a:schemeClr>
              </a:solidFill>
              <a:latin typeface="Swis721 Th BT" pitchFamily="34" charset="0"/>
            </a:endParaRPr>
          </a:p>
          <a:p>
            <a:pPr eaLnBrk="1" hangingPunct="1"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Swis721 Th BT" pitchFamily="34" charset="0"/>
              </a:rPr>
              <a:t>PACKABLECOMPOSITE.</a:t>
            </a:r>
          </a:p>
          <a:p>
            <a:pPr marL="0" indent="0" eaLnBrk="1" hangingPunct="1">
              <a:buNone/>
              <a:defRPr/>
            </a:pPr>
            <a:endParaRPr lang="en-US" sz="3000" dirty="0">
              <a:solidFill>
                <a:schemeClr val="bg1">
                  <a:lumMod val="75000"/>
                </a:schemeClr>
              </a:solidFill>
              <a:latin typeface="Swis721 Th BT" pitchFamily="34" charset="0"/>
            </a:endParaRPr>
          </a:p>
          <a:p>
            <a:pPr eaLnBrk="1" hangingPunct="1"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Swis721 Th BT" pitchFamily="34" charset="0"/>
              </a:rPr>
              <a:t>CORE BUILD UP.</a:t>
            </a:r>
          </a:p>
          <a:p>
            <a:pPr marL="0" indent="0" eaLnBrk="1" hangingPunct="1">
              <a:buNone/>
              <a:defRPr/>
            </a:pPr>
            <a:endParaRPr lang="en-US" sz="3000" dirty="0">
              <a:solidFill>
                <a:schemeClr val="bg1">
                  <a:lumMod val="75000"/>
                </a:schemeClr>
              </a:solidFill>
              <a:latin typeface="Swis721 Th BT" pitchFamily="34" charset="0"/>
            </a:endParaRPr>
          </a:p>
          <a:p>
            <a:pPr eaLnBrk="1" hangingPunct="1"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Swis721 Th BT" pitchFamily="34" charset="0"/>
              </a:rPr>
              <a:t>COMPOSITE RESIN CEMENTS.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autoRev="1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" autoRev="1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250" autoRev="1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9C07FF4-CBAD-3C15-3F6D-DF933C3D9E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0000"/>
                </a:solidFill>
                <a:latin typeface="Technical" pitchFamily="66" charset="0"/>
              </a:rPr>
              <a:t>METHODS OF POLYMERIZATION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BF87031-46E1-DFCE-4007-0F9755E4DBC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SELF CURING.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ULTRAVOILET LIGHT CURE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VISIBLE LIGHT CURE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DUAL CURE</a:t>
            </a: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4A70DA1-F1B4-C12C-E23D-EA6CDC1F18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6858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3400" b="1" u="sng" dirty="0">
                <a:solidFill>
                  <a:srgbClr val="FF0000"/>
                </a:solidFill>
              </a:rPr>
              <a:t>Failures in Composite  resin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FE53546-9031-023A-C45A-0B8A7D2CF1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09800" y="1066800"/>
            <a:ext cx="7924800" cy="57912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en-US" sz="3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operative sensitivity</a:t>
            </a:r>
          </a:p>
          <a:p>
            <a:pPr eaLnBrk="1" hangingPunct="1">
              <a:lnSpc>
                <a:spcPct val="200000"/>
              </a:lnSpc>
              <a:defRPr/>
            </a:pPr>
            <a:endParaRPr lang="en-US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Microleakage (marginal leakage)</a:t>
            </a:r>
          </a:p>
          <a:p>
            <a:pPr eaLnBrk="1" hangingPunct="1">
              <a:lnSpc>
                <a:spcPct val="200000"/>
              </a:lnSpc>
              <a:defRPr/>
            </a:pPr>
            <a:endParaRPr lang="en-US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Voids</a:t>
            </a: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endParaRPr lang="en-US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n-US" sz="37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37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36C6EB68-6F00-C43C-94A4-4A7A76B491C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057400" y="990600"/>
            <a:ext cx="7772400" cy="5334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White Line Or Halo Around The Enamel             Margin</a:t>
            </a: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Poor Retention</a:t>
            </a: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Water Sorption And Solubility</a:t>
            </a: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Degradation In The Oral Environment</a:t>
            </a:r>
          </a:p>
          <a:p>
            <a:pPr eaLnBrk="1" hangingPunct="1">
              <a:lnSpc>
                <a:spcPct val="200000"/>
              </a:lnSpc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3" name="TextBox 2">
            <a:extLst>
              <a:ext uri="{FF2B5EF4-FFF2-40B4-BE49-F238E27FC236}">
                <a16:creationId xmlns:a16="http://schemas.microsoft.com/office/drawing/2014/main" id="{D8A2B830-568D-F8A7-64EF-5861D165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FF0000"/>
                </a:solidFill>
              </a:rPr>
              <a:t>Failures</a:t>
            </a:r>
            <a:r>
              <a:rPr lang="en-US" altLang="en-US" sz="1600" b="1" u="sng">
                <a:solidFill>
                  <a:srgbClr val="FF0000"/>
                </a:solidFill>
              </a:rPr>
              <a:t> </a:t>
            </a:r>
            <a:endParaRPr lang="en-IN" altLang="en-US" sz="16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D146-A76E-C50D-BDA2-E6954238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25" y="26988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Failures 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77054-E328-5017-F7C7-AB8FC4ABA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371600"/>
            <a:ext cx="8382000" cy="5181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8) Color Stability</a:t>
            </a:r>
          </a:p>
          <a:p>
            <a:pPr eaLnBrk="1" hangingPunct="1"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9) Polymerization Contraction</a:t>
            </a:r>
          </a:p>
          <a:p>
            <a:pPr eaLnBrk="1" hangingPunct="1"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10) Thick Consistency</a:t>
            </a:r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C13C75C-B77C-4D34-B8CC-2E269692F0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-76200"/>
            <a:ext cx="8229600" cy="13843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800" b="1" u="sng" dirty="0">
                <a:solidFill>
                  <a:srgbClr val="FF0000"/>
                </a:solidFill>
              </a:rPr>
              <a:t>White Line Or Halo Around The Enamel Margin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43DA650-394E-296D-BE0D-8562830DCE0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09800" y="1676401"/>
            <a:ext cx="7772400" cy="3114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Traumatic contouring or finishing techniques.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Inadequate etching or bonding of that area.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High intensity light-curing, resulting in excessive polymerization stresses.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F9A3999-D80A-7848-313D-25DB1DAF7C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800" b="1" u="sng" dirty="0">
                <a:solidFill>
                  <a:srgbClr val="FF0000"/>
                </a:solidFill>
              </a:rPr>
              <a:t>Poor Retention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F391C8A-E79D-F5CC-2D09-740FFD4694E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>
                <a:solidFill>
                  <a:schemeClr val="bg1"/>
                </a:solidFill>
              </a:rPr>
              <a:t>Inadequate preparation form.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3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>
                <a:solidFill>
                  <a:schemeClr val="bg1"/>
                </a:solidFill>
              </a:rPr>
              <a:t>Poor bonding technique.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3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>
                <a:solidFill>
                  <a:schemeClr val="bg1"/>
                </a:solidFill>
              </a:rPr>
              <a:t>Contamination of operating area.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3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>
                <a:solidFill>
                  <a:schemeClr val="bg1"/>
                </a:solidFill>
              </a:rPr>
              <a:t>Poor etching.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3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>
                <a:solidFill>
                  <a:schemeClr val="bg1"/>
                </a:solidFill>
              </a:rPr>
              <a:t>Insufficient curing of composite resin.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5D60-8997-B3C4-6125-4AEC2E96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2603"/>
            <a:ext cx="10972800" cy="13843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Table of Content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CF05B-31EF-019F-AD65-F34A3DEB6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What are composites</a:t>
            </a: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Definitions</a:t>
            </a: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Indications  </a:t>
            </a: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Contraindications</a:t>
            </a: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Advantages </a:t>
            </a: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Disadvantages of dental composites.</a:t>
            </a: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Components of composites</a:t>
            </a:r>
          </a:p>
          <a:p>
            <a:pPr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0BB67142-6A6B-8C43-C7F4-EDC5696486E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828800" y="1447800"/>
            <a:ext cx="8153400" cy="556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Improper Shade Selection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Incomplete Removal Of Caries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Blood Contamination Or Unclean Instruments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Insufficient Curing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539" name="Text Box 4">
            <a:extLst>
              <a:ext uri="{FF2B5EF4-FFF2-40B4-BE49-F238E27FC236}">
                <a16:creationId xmlns:a16="http://schemas.microsoft.com/office/drawing/2014/main" id="{8409AD18-BD39-3526-263D-C49002C09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1" y="152401"/>
            <a:ext cx="2030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0000"/>
                </a:solidFill>
              </a:rPr>
              <a:t>Causes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88BF30C-278D-0D69-05AB-5D3252D89D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0"/>
            <a:ext cx="8229600" cy="13843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800" b="1" u="sng" dirty="0">
                <a:solidFill>
                  <a:srgbClr val="FF0000"/>
                </a:solidFill>
              </a:rPr>
              <a:t>Polymerization Contraction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F7D98481-19FD-66EB-0854-2262A4D9FDC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76400" y="1524000"/>
            <a:ext cx="85344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chemeClr val="bg1"/>
                </a:solidFill>
                <a:effectLst/>
              </a:rPr>
              <a:t>Approximate volumetric contraction for the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>
                <a:solidFill>
                  <a:schemeClr val="bg1"/>
                </a:solidFill>
                <a:effectLst/>
              </a:rPr>
              <a:t>macrofiller containing materials (hybrid and macrofilled composites) is 1.0-2.5%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>
                <a:solidFill>
                  <a:schemeClr val="bg1"/>
                </a:solidFill>
                <a:effectLst/>
              </a:rPr>
              <a:t>microfilled composites 2.0-3.5%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chemeClr val="bg1"/>
                </a:solidFill>
                <a:effectLst/>
              </a:rPr>
              <a:t>The polymerization contraction has a substantial impact on  marginal adaptation and marginal seal.</a:t>
            </a:r>
          </a:p>
          <a:p>
            <a:pPr eaLnBrk="1" hangingPunct="1">
              <a:lnSpc>
                <a:spcPct val="150000"/>
              </a:lnSpc>
            </a:pPr>
            <a:endParaRPr lang="en-US" altLang="en-US" sz="280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B75EFD0-1288-A068-20DB-3132BBC35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</a:rPr>
              <a:t>Thick Consistency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62E7293-4BB9-4AB7-BD35-D66F2172AD8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The main causes of thick consistency are :</a:t>
            </a: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 uncapped syringe</a:t>
            </a:r>
          </a:p>
          <a:p>
            <a:pPr lvl="1" eaLnBrk="1" hangingPunct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ii) refrigerated syringe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iii) expired material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>
            <a:extLst>
              <a:ext uri="{FF2B5EF4-FFF2-40B4-BE49-F238E27FC236}">
                <a16:creationId xmlns:a16="http://schemas.microsoft.com/office/drawing/2014/main" id="{40191C26-217B-BD20-C138-FB67A93B9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7729538" cy="20574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/>
              <a:t>Teaching Materials </a:t>
            </a:r>
            <a:br>
              <a:rPr lang="en-US" altLang="en-US" b="1">
                <a:cs typeface="Times New Roman" panose="02020603050405020304" pitchFamily="18" charset="0"/>
              </a:rPr>
            </a:br>
            <a:endParaRPr lang="en-US" altLang="en-US" sz="2700" b="1">
              <a:cs typeface="Times New Roman" panose="02020603050405020304" pitchFamily="18" charset="0"/>
            </a:endParaRPr>
          </a:p>
        </p:txBody>
      </p:sp>
      <p:sp>
        <p:nvSpPr>
          <p:cNvPr id="21507" name="Slide Number Placeholder 2">
            <a:extLst>
              <a:ext uri="{FF2B5EF4-FFF2-40B4-BE49-F238E27FC236}">
                <a16:creationId xmlns:a16="http://schemas.microsoft.com/office/drawing/2014/main" id="{654BA5EB-BD63-8A06-AE2F-50843EA7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87EA-003C-4035-8C87-55DF2EE046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5965C13-A21D-61F0-0AF2-8A1EE3C12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58" y="2118519"/>
            <a:ext cx="91106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27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>
            <a:extLst>
              <a:ext uri="{FF2B5EF4-FFF2-40B4-BE49-F238E27FC236}">
                <a16:creationId xmlns:a16="http://schemas.microsoft.com/office/drawing/2014/main" id="{3751A2B8-C05C-E20E-8C5A-91E2AED86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2143" y="342527"/>
            <a:ext cx="8545513" cy="1096963"/>
          </a:xfrm>
        </p:spPr>
        <p:txBody>
          <a:bodyPr/>
          <a:lstStyle/>
          <a:p>
            <a:r>
              <a:rPr lang="en-US" altLang="en-US" sz="2700" b="1" dirty="0">
                <a:cs typeface="Times New Roman" panose="02020603050405020304" pitchFamily="18" charset="0"/>
              </a:rPr>
              <a:t>TAKE HOME MESSEGE/ FOR THE TOPIC COVERED (SUMMARY)  </a:t>
            </a:r>
          </a:p>
        </p:txBody>
      </p:sp>
      <p:sp>
        <p:nvSpPr>
          <p:cNvPr id="22531" name="Slide Number Placeholder 1">
            <a:extLst>
              <a:ext uri="{FF2B5EF4-FFF2-40B4-BE49-F238E27FC236}">
                <a16:creationId xmlns:a16="http://schemas.microsoft.com/office/drawing/2014/main" id="{0B88A8DB-AEB3-7F40-CD74-4A07803E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C71EF-3F65-4897-830D-F5A0A962BA5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77CB0E73-041E-44C3-731A-C86206E1A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290" y="1553497"/>
            <a:ext cx="814111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is a wide scope of composite material in automotive, aerospace, wind energy, electrical, sports, domestic purpose, civil construction, medical chemical industries etc. Composite materials have a great potentiality of application in structures subjected primarily to compressive loads.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Composite materials have attractive aspects like the relatively high compressive strength, good adaptability in fabricating thick composite shells, low weight, low density and corrosion resistance.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Composite materials have good mechanical, electrical, chemical properties, due to which we can use composite material in many various industries.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111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291AB29-A3B2-4626-D7B2-1BB7AD0C6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990600"/>
            <a:ext cx="7886700" cy="1093788"/>
          </a:xfrm>
        </p:spPr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Question &amp; Answer Session</a:t>
            </a:r>
            <a:endParaRPr lang="en-US" altLang="en-US" sz="1800"/>
          </a:p>
        </p:txBody>
      </p:sp>
      <p:sp>
        <p:nvSpPr>
          <p:cNvPr id="24579" name="Slide Number Placeholder 1">
            <a:extLst>
              <a:ext uri="{FF2B5EF4-FFF2-40B4-BE49-F238E27FC236}">
                <a16:creationId xmlns:a16="http://schemas.microsoft.com/office/drawing/2014/main" id="{9B89950C-B983-F42E-A682-A633FF3A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A7AC1-F164-43BA-B7EC-CA97AFAAC88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972D-F5AC-3BC0-1DE9-B2D989567635}"/>
              </a:ext>
            </a:extLst>
          </p:cNvPr>
          <p:cNvSpPr txBox="1"/>
          <p:nvPr/>
        </p:nvSpPr>
        <p:spPr>
          <a:xfrm>
            <a:off x="2054942" y="2556387"/>
            <a:ext cx="592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Composition of composite?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Classification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composite?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81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A76-6EB0-519A-D9F3-43A81833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endParaRPr lang="en-US" sz="1650" dirty="0"/>
          </a:p>
        </p:txBody>
      </p:sp>
      <p:sp>
        <p:nvSpPr>
          <p:cNvPr id="23555" name="Slide Number Placeholder 2">
            <a:extLst>
              <a:ext uri="{FF2B5EF4-FFF2-40B4-BE49-F238E27FC236}">
                <a16:creationId xmlns:a16="http://schemas.microsoft.com/office/drawing/2014/main" id="{953499BE-BD4D-569D-730A-BBFAC3F2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5002B-3B3D-4318-825D-D205A59F5FB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854DAF8-EB2E-B1D0-E4B4-9685091DD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58" y="2118519"/>
            <a:ext cx="91106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83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AEFFDC6-D517-BB29-3D63-5708CEDA4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81232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THANK YOU </a:t>
            </a:r>
            <a:endParaRPr kumimoji="0" lang="en-US" alt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5C5C945B-EE3E-7885-3513-579D0363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4A539-899C-4D99-8F5E-99B765CE2D5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9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801CAC9-3640-8A06-FB9B-F678A99A14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4"/>
            <a:ext cx="8229600" cy="5056187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COMPONENTS OF THE COMPOSITES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C606A13-549E-9436-7F90-955B1D100DA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52600" y="152400"/>
            <a:ext cx="83820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altLang="en-US" sz="3000">
                <a:solidFill>
                  <a:srgbClr val="FF0000"/>
                </a:solidFill>
                <a:effectLst/>
              </a:rPr>
              <a:t>RESIN MATRIX- </a:t>
            </a:r>
            <a:r>
              <a:rPr lang="en-US" altLang="en-US" sz="3000">
                <a:solidFill>
                  <a:schemeClr val="bg1"/>
                </a:solidFill>
                <a:effectLst/>
              </a:rPr>
              <a:t>a plastic resin material that forms a </a:t>
            </a:r>
            <a:r>
              <a:rPr lang="en-US" altLang="en-US" sz="3000" i="1">
                <a:solidFill>
                  <a:srgbClr val="FF0000"/>
                </a:solidFill>
                <a:effectLst/>
              </a:rPr>
              <a:t>continuous phase</a:t>
            </a:r>
            <a:r>
              <a:rPr lang="en-US" altLang="en-US" sz="3000">
                <a:solidFill>
                  <a:schemeClr val="bg1"/>
                </a:solidFill>
                <a:effectLst/>
              </a:rPr>
              <a:t> and binds the filler particles. Eg BIS GAMA, TEGDEMA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 sz="3000">
                <a:solidFill>
                  <a:srgbClr val="FF0000"/>
                </a:solidFill>
                <a:effectLst/>
              </a:rPr>
              <a:t>FILLER</a:t>
            </a:r>
            <a:r>
              <a:rPr lang="en-US" altLang="en-US" sz="3000">
                <a:solidFill>
                  <a:schemeClr val="bg1"/>
                </a:solidFill>
                <a:effectLst/>
              </a:rPr>
              <a:t>- </a:t>
            </a:r>
            <a:r>
              <a:rPr lang="en-US" altLang="en-US" sz="3000" i="1">
                <a:solidFill>
                  <a:srgbClr val="FF0000"/>
                </a:solidFill>
                <a:effectLst/>
              </a:rPr>
              <a:t>reinforcing particles </a:t>
            </a:r>
            <a:r>
              <a:rPr lang="en-US" altLang="en-US" sz="3000">
                <a:solidFill>
                  <a:schemeClr val="bg1"/>
                </a:solidFill>
                <a:effectLst/>
              </a:rPr>
              <a:t>and fibers that are dispersed in the matrix. example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sz="2600">
                <a:solidFill>
                  <a:schemeClr val="bg1"/>
                </a:solidFill>
                <a:effectLst/>
              </a:rPr>
              <a:t>Silica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sz="2600">
                <a:solidFill>
                  <a:schemeClr val="bg1"/>
                </a:solidFill>
                <a:effectLst/>
              </a:rPr>
              <a:t>Quartz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60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00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6D3F1329-CB41-64C7-677B-E2E9B05B5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"/>
            <a:ext cx="8610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COUPLING AGENTS- 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bonding agent that promotes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adhesion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between filler and resin matrix.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:-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silane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INHIBITOR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:- added to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minimize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or prevent spontaneous or accidental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polymerization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of monomers.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>
                    <a:lumMod val="75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Eg</a:t>
            </a:r>
            <a:r>
              <a:rPr lang="en-US" sz="3200" dirty="0">
                <a:solidFill>
                  <a:srgbClr val="000099">
                    <a:lumMod val="75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:- butylated </a:t>
            </a:r>
            <a:r>
              <a:rPr lang="en-US" sz="3200" dirty="0" err="1">
                <a:solidFill>
                  <a:srgbClr val="000099">
                    <a:lumMod val="75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hydroxytoluene</a:t>
            </a:r>
            <a:r>
              <a:rPr lang="en-US" sz="3200" dirty="0">
                <a:solidFill>
                  <a:srgbClr val="000099">
                    <a:lumMod val="75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OPTICAL MODIFIERS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:-Added for translucency and opacity.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SCN1165">
            <a:extLst>
              <a:ext uri="{FF2B5EF4-FFF2-40B4-BE49-F238E27FC236}">
                <a16:creationId xmlns:a16="http://schemas.microsoft.com/office/drawing/2014/main" id="{DF671550-A9D3-A875-9454-E23010D67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7772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DFF1CD2-8207-0629-AAE0-EDDB60BC6F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76400" y="0"/>
            <a:ext cx="8686800" cy="6324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4100" b="1" dirty="0">
                <a:solidFill>
                  <a:srgbClr val="FF0000"/>
                </a:solidFill>
              </a:rPr>
              <a:t>RESIN MATRIX</a:t>
            </a:r>
          </a:p>
          <a:p>
            <a:pPr algn="ctr" eaLnBrk="1" hangingPunct="1">
              <a:buFontTx/>
              <a:buNone/>
              <a:defRPr/>
            </a:pPr>
            <a:endParaRPr lang="en-US" sz="41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err="1">
                <a:solidFill>
                  <a:schemeClr val="bg1"/>
                </a:solidFill>
                <a:effectLst/>
              </a:rPr>
              <a:t>Bisphenol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glycidyl</a:t>
            </a:r>
            <a:r>
              <a:rPr lang="en-US" sz="2800" dirty="0">
                <a:solidFill>
                  <a:schemeClr val="bg1"/>
                </a:solidFill>
                <a:effectLst/>
              </a:rPr>
              <a:t> methacrylate was the early resin used.</a:t>
            </a:r>
            <a:endParaRPr lang="en-US" sz="2800" u="sng" dirty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solidFill>
                  <a:schemeClr val="bg1"/>
                </a:solidFill>
                <a:effectLst/>
              </a:rPr>
              <a:t>Initially the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BiSGMA</a:t>
            </a:r>
            <a:r>
              <a:rPr lang="en-US" sz="2800" dirty="0">
                <a:solidFill>
                  <a:schemeClr val="bg1"/>
                </a:solidFill>
                <a:effectLst/>
              </a:rPr>
              <a:t> was very viscous and blending of filler particles was difficult.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solidFill>
                  <a:schemeClr val="bg1"/>
                </a:solidFill>
                <a:effectLst/>
              </a:rPr>
              <a:t>So other matrix were introduced like </a:t>
            </a:r>
            <a:r>
              <a:rPr lang="en-US" sz="2800" dirty="0">
                <a:solidFill>
                  <a:srgbClr val="FF0000"/>
                </a:solidFill>
                <a:effectLst/>
              </a:rPr>
              <a:t>UDMA</a:t>
            </a:r>
            <a:r>
              <a:rPr lang="en-US" sz="2800" dirty="0">
                <a:solidFill>
                  <a:schemeClr val="bg1"/>
                </a:solidFill>
                <a:effectLst/>
              </a:rPr>
              <a:t> (urethane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dimethacrylate</a:t>
            </a:r>
            <a:r>
              <a:rPr lang="en-US" sz="2800" dirty="0">
                <a:solidFill>
                  <a:schemeClr val="bg1"/>
                </a:solidFill>
                <a:effectLst/>
              </a:rPr>
              <a:t>),</a:t>
            </a:r>
            <a:r>
              <a:rPr lang="en-US" sz="2800" dirty="0">
                <a:solidFill>
                  <a:srgbClr val="FF0000"/>
                </a:solidFill>
                <a:effectLst/>
              </a:rPr>
              <a:t>TEGDMA</a:t>
            </a:r>
            <a:r>
              <a:rPr lang="en-US" sz="2800" dirty="0">
                <a:solidFill>
                  <a:schemeClr val="bg1"/>
                </a:solidFill>
                <a:effectLst/>
              </a:rPr>
              <a:t> (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triethylene</a:t>
            </a:r>
            <a:r>
              <a:rPr lang="en-US" sz="2800" dirty="0">
                <a:solidFill>
                  <a:schemeClr val="bg1"/>
                </a:solidFill>
                <a:effectLst/>
              </a:rPr>
              <a:t> glycol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dimethacrylate</a:t>
            </a:r>
            <a:r>
              <a:rPr lang="en-US" sz="2800" dirty="0">
                <a:solidFill>
                  <a:schemeClr val="bg1"/>
                </a:solidFill>
                <a:effectLst/>
              </a:rPr>
              <a:t>)</a:t>
            </a:r>
          </a:p>
          <a:p>
            <a:pPr eaLnBrk="1" hangingPunct="1"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DDBADBD-C357-D762-0EEF-E58B58B38E7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52600" y="609601"/>
            <a:ext cx="8229600" cy="559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ffectLst/>
              </a:rPr>
              <a:t>The mixture of these two resins provides </a:t>
            </a:r>
            <a:r>
              <a:rPr lang="en-US" altLang="en-US">
                <a:solidFill>
                  <a:srgbClr val="FF0000"/>
                </a:solidFill>
                <a:effectLst/>
              </a:rPr>
              <a:t>adequate viscosity </a:t>
            </a:r>
            <a:r>
              <a:rPr lang="en-US" altLang="en-US">
                <a:solidFill>
                  <a:schemeClr val="bg1"/>
                </a:solidFill>
                <a:effectLst/>
              </a:rPr>
              <a:t>needed for binding with filler particles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en-US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ffectLst/>
              </a:rPr>
              <a:t>They are mixed in </a:t>
            </a:r>
            <a:r>
              <a:rPr lang="en-US" altLang="en-US">
                <a:solidFill>
                  <a:srgbClr val="FF0000"/>
                </a:solidFill>
                <a:effectLst/>
              </a:rPr>
              <a:t>3:1 or 1:1 </a:t>
            </a:r>
            <a:r>
              <a:rPr lang="en-US" altLang="en-US">
                <a:solidFill>
                  <a:schemeClr val="bg1"/>
                </a:solidFill>
                <a:effectLst/>
              </a:rPr>
              <a:t>ratio.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en-US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977</Words>
  <Application>Microsoft Office PowerPoint</Application>
  <PresentationFormat>Widescreen</PresentationFormat>
  <Paragraphs>203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Algerian</vt:lpstr>
      <vt:lpstr>Arial</vt:lpstr>
      <vt:lpstr>Book Antiqua</vt:lpstr>
      <vt:lpstr>Calibri</vt:lpstr>
      <vt:lpstr>Calibri Light</vt:lpstr>
      <vt:lpstr>Swis721 Th BT</vt:lpstr>
      <vt:lpstr>Tahoma</vt:lpstr>
      <vt:lpstr>Technical</vt:lpstr>
      <vt:lpstr>Times New Roman</vt:lpstr>
      <vt:lpstr>Wingdings</vt:lpstr>
      <vt:lpstr>Office Theme</vt:lpstr>
      <vt:lpstr>Ocean</vt:lpstr>
      <vt:lpstr>Photo Editor Photo</vt:lpstr>
      <vt:lpstr>PowerPoint Presentation</vt:lpstr>
      <vt:lpstr>Specific learning Objectives </vt:lpstr>
      <vt:lpstr>Table of Content </vt:lpstr>
      <vt:lpstr>COMPONENTS OF THE COMPOSITES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FILLERS</vt:lpstr>
      <vt:lpstr>Common filler particles are </vt:lpstr>
      <vt:lpstr>COUPLING AGENTS</vt:lpstr>
      <vt:lpstr>PowerPoint Presentation</vt:lpstr>
      <vt:lpstr>Colouring Agents</vt:lpstr>
      <vt:lpstr>Activator Initiator System</vt:lpstr>
      <vt:lpstr>Inhibitors</vt:lpstr>
      <vt:lpstr>PowerPoint Presentation</vt:lpstr>
      <vt:lpstr>Optical Modifiers</vt:lpstr>
      <vt:lpstr>CLASSIFICATION</vt:lpstr>
      <vt:lpstr>FILLER PARTICLE SIZE </vt:lpstr>
      <vt:lpstr>Filler size specification</vt:lpstr>
      <vt:lpstr>METHOD OF  FILLER   ADDITION:</vt:lpstr>
      <vt:lpstr>HANDLING CHARACTERISTICS:</vt:lpstr>
      <vt:lpstr>METHODS OF POLYMERIZATION:</vt:lpstr>
      <vt:lpstr>Failures in Composite  resin</vt:lpstr>
      <vt:lpstr>PowerPoint Presentation</vt:lpstr>
      <vt:lpstr>Failures </vt:lpstr>
      <vt:lpstr>White Line Or Halo Around The Enamel Margin</vt:lpstr>
      <vt:lpstr>Poor Retention</vt:lpstr>
      <vt:lpstr>PowerPoint Presentation</vt:lpstr>
      <vt:lpstr>Polymerization Contraction</vt:lpstr>
      <vt:lpstr>Thick Consistency</vt:lpstr>
      <vt:lpstr> Teaching Materials  </vt:lpstr>
      <vt:lpstr>TAKE HOME MESSEGE/ FOR THE TOPIC COVERED (SUMMARY)  </vt:lpstr>
      <vt:lpstr>Question &amp; Answer Session</vt:lpstr>
      <vt:lpstr>REFERENCES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DEORE</dc:creator>
  <cp:lastModifiedBy>shalvi wadighare</cp:lastModifiedBy>
  <cp:revision>7</cp:revision>
  <dcterms:created xsi:type="dcterms:W3CDTF">2023-04-18T18:21:21Z</dcterms:created>
  <dcterms:modified xsi:type="dcterms:W3CDTF">2023-04-19T04:47:49Z</dcterms:modified>
</cp:coreProperties>
</file>